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"/>
  </p:notesMasterIdLst>
  <p:sldIdLst>
    <p:sldId id="256" r:id="rId2"/>
  </p:sldIdLst>
  <p:sldSz cx="7561263" cy="10440988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FF"/>
    <a:srgbClr val="0000FF"/>
    <a:srgbClr val="9EAA06"/>
    <a:srgbClr val="CBDA08"/>
    <a:srgbClr val="FBC275"/>
    <a:srgbClr val="F89510"/>
    <a:srgbClr val="1ED0FA"/>
    <a:srgbClr val="08DA3A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93792" autoAdjust="0"/>
  </p:normalViewPr>
  <p:slideViewPr>
    <p:cSldViewPr>
      <p:cViewPr varScale="1">
        <p:scale>
          <a:sx n="66" d="100"/>
          <a:sy n="66" d="100"/>
        </p:scale>
        <p:origin x="1158" y="48"/>
      </p:cViewPr>
      <p:guideLst>
        <p:guide orient="horz" pos="328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6" cy="512305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6" cy="512305"/>
          </a:xfrm>
          <a:prstGeom prst="rect">
            <a:avLst/>
          </a:prstGeom>
        </p:spPr>
        <p:txBody>
          <a:bodyPr vert="horz" lIns="94762" tIns="47381" rIns="94762" bIns="4738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4C44E9-6369-4514-AB68-5450C87C700B}" type="datetimeFigureOut">
              <a:rPr lang="ja-JP" altLang="en-US"/>
              <a:pPr>
                <a:defRPr/>
              </a:pPr>
              <a:t>2018/10/16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1281113"/>
            <a:ext cx="250190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2" tIns="47381" rIns="94762" bIns="47381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599" y="4924988"/>
            <a:ext cx="5680104" cy="4029685"/>
          </a:xfrm>
          <a:prstGeom prst="rect">
            <a:avLst/>
          </a:prstGeom>
        </p:spPr>
        <p:txBody>
          <a:bodyPr vert="horz" lIns="94762" tIns="47381" rIns="94762" bIns="47381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2309"/>
            <a:ext cx="3077136" cy="512305"/>
          </a:xfrm>
          <a:prstGeom prst="rect">
            <a:avLst/>
          </a:prstGeom>
        </p:spPr>
        <p:txBody>
          <a:bodyPr vert="horz" lIns="94762" tIns="47381" rIns="94762" bIns="4738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507" y="9722309"/>
            <a:ext cx="3077136" cy="512305"/>
          </a:xfrm>
          <a:prstGeom prst="rect">
            <a:avLst/>
          </a:prstGeom>
        </p:spPr>
        <p:txBody>
          <a:bodyPr vert="horz" wrap="square" lIns="94762" tIns="47381" rIns="94762" bIns="4738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CE3FA2-F605-47A6-A27F-3C995C0BC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2149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E9622C-D95B-430A-B89F-217F486128C5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7121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563" y="1708150"/>
            <a:ext cx="5672137" cy="36353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563" y="5483225"/>
            <a:ext cx="5672137" cy="25209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56E88-84D8-495F-8E77-5F271656F0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71F97-A2EC-4647-827F-AA6ADF1F94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5" y="419100"/>
            <a:ext cx="1700213" cy="89074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19100"/>
            <a:ext cx="4953000" cy="89074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80373-EAF9-4AE2-9850-0DED5A228A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EEA1D-E949-4AE9-A3C5-62A275CE92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38" y="2603500"/>
            <a:ext cx="6521450" cy="4343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938" y="6986588"/>
            <a:ext cx="6521450" cy="228441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BB1A7-E06F-421D-838C-9EDC1DAED8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36813"/>
            <a:ext cx="3325813" cy="68897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36813"/>
            <a:ext cx="3327400" cy="68897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428D6-429B-4D18-B383-BFFE898F64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555625"/>
            <a:ext cx="6521450" cy="20177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00" y="2559050"/>
            <a:ext cx="3198813" cy="1254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00" y="3813175"/>
            <a:ext cx="3198813" cy="56102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463" y="2559050"/>
            <a:ext cx="3214687" cy="1254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463" y="3813175"/>
            <a:ext cx="3214687" cy="56102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B2B8F-390A-4D51-9C20-7C35D2CAB2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F2376-4B55-44B8-9968-E335F38DFA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4C7E6-82A0-4D31-B77B-F7180ACA86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695325"/>
            <a:ext cx="2438400" cy="243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4688" y="1503363"/>
            <a:ext cx="3827462" cy="7419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132138"/>
            <a:ext cx="2438400" cy="5803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4015-A8D4-4F66-A20D-4489BD45E5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695325"/>
            <a:ext cx="2438400" cy="243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4688" y="1503363"/>
            <a:ext cx="3827462" cy="7419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132138"/>
            <a:ext cx="2438400" cy="5803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806A-9093-4AC6-84B6-F7DFE3CA2D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19100"/>
            <a:ext cx="68056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88" tIns="49094" rIns="98188" bIns="490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36813"/>
            <a:ext cx="6805613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88" tIns="49094" rIns="98188" bIns="490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507538"/>
            <a:ext cx="1765300" cy="725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188" tIns="49094" rIns="98188" bIns="4909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507538"/>
            <a:ext cx="2395537" cy="725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188" tIns="49094" rIns="98188" bIns="4909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507538"/>
            <a:ext cx="1765300" cy="725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188" tIns="49094" rIns="98188" bIns="490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>
              <a:defRPr/>
            </a:pPr>
            <a:fld id="{A3E60D82-9FC6-4401-83BF-46F8FF9850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82663" rtl="0" eaLnBrk="0" fontAlgn="base" hangingPunct="0">
        <a:spcBef>
          <a:spcPct val="0"/>
        </a:spcBef>
        <a:spcAft>
          <a:spcPct val="0"/>
        </a:spcAft>
        <a:defRPr kumimoji="1" sz="4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2663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defTabSz="982663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defTabSz="982663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defTabSz="982663" rtl="0" eaLnBrk="0" fontAlgn="base" hangingPunct="0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defTabSz="982663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defTabSz="982663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defTabSz="982663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defTabSz="982663" rtl="0" fontAlgn="base">
        <a:spcBef>
          <a:spcPct val="0"/>
        </a:spcBef>
        <a:spcAft>
          <a:spcPct val="0"/>
        </a:spcAft>
        <a:defRPr kumimoji="1" sz="47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68300" indent="-368300" algn="l" defTabSz="982663" rtl="0" eaLnBrk="0" fontAlgn="base" hangingPunct="0">
        <a:spcBef>
          <a:spcPct val="20000"/>
        </a:spcBef>
        <a:spcAft>
          <a:spcPct val="0"/>
        </a:spcAft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07975" algn="l" defTabSz="982663" rtl="0" eaLnBrk="0" fontAlgn="base" hangingPunct="0">
        <a:spcBef>
          <a:spcPct val="20000"/>
        </a:spcBef>
        <a:spcAft>
          <a:spcPct val="0"/>
        </a:spcAft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138" indent="-244475" algn="l" defTabSz="982663" rtl="0" eaLnBrk="0" fontAlgn="base" hangingPunct="0">
        <a:spcBef>
          <a:spcPct val="20000"/>
        </a:spcBef>
        <a:spcAft>
          <a:spcPct val="0"/>
        </a:spcAft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7675" indent="-244475" algn="l" defTabSz="982663" rtl="0" eaLnBrk="0" fontAlgn="base" hangingPunct="0">
        <a:spcBef>
          <a:spcPct val="20000"/>
        </a:spcBef>
        <a:spcAft>
          <a:spcPct val="0"/>
        </a:spcAft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9800" indent="-246063" algn="l" defTabSz="982663" rtl="0" eaLnBrk="0" fontAlgn="base" hangingPunct="0">
        <a:spcBef>
          <a:spcPct val="20000"/>
        </a:spcBef>
        <a:spcAft>
          <a:spcPct val="0"/>
        </a:spcAft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図 97" descr="ピンクシマシマ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92" y="0"/>
            <a:ext cx="7561263" cy="10440988"/>
          </a:xfrm>
          <a:prstGeom prst="rect">
            <a:avLst/>
          </a:prstGeom>
        </p:spPr>
      </p:pic>
      <p:grpSp>
        <p:nvGrpSpPr>
          <p:cNvPr id="74" name="グループ化 73"/>
          <p:cNvGrpSpPr/>
          <p:nvPr/>
        </p:nvGrpSpPr>
        <p:grpSpPr>
          <a:xfrm>
            <a:off x="4716735" y="8495650"/>
            <a:ext cx="2448272" cy="1357358"/>
            <a:chOff x="715549" y="2345574"/>
            <a:chExt cx="6660758" cy="5949083"/>
          </a:xfrm>
        </p:grpSpPr>
        <p:sp>
          <p:nvSpPr>
            <p:cNvPr id="76" name="角丸四角形 75"/>
            <p:cNvSpPr/>
            <p:nvPr/>
          </p:nvSpPr>
          <p:spPr>
            <a:xfrm>
              <a:off x="715550" y="2628205"/>
              <a:ext cx="6660757" cy="5666452"/>
            </a:xfrm>
            <a:prstGeom prst="roundRect">
              <a:avLst>
                <a:gd name="adj" fmla="val 14810"/>
              </a:avLst>
            </a:prstGeom>
            <a:solidFill>
              <a:schemeClr val="bg1"/>
            </a:solidFill>
            <a:ln w="38100">
              <a:solidFill>
                <a:srgbClr val="FF9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片側の 2 つの角を丸めた四角形 76"/>
            <p:cNvSpPr/>
            <p:nvPr/>
          </p:nvSpPr>
          <p:spPr>
            <a:xfrm>
              <a:off x="715549" y="2345574"/>
              <a:ext cx="6660758" cy="3634689"/>
            </a:xfrm>
            <a:prstGeom prst="round2SameRect">
              <a:avLst>
                <a:gd name="adj1" fmla="val 28533"/>
                <a:gd name="adj2" fmla="val 0"/>
              </a:avLst>
            </a:prstGeom>
            <a:solidFill>
              <a:srgbClr val="FFDDEE"/>
            </a:solidFill>
            <a:ln w="38100">
              <a:solidFill>
                <a:srgbClr val="FF9F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052" name="Picture 441" descr="cooking_frying_p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04575" y="14760575"/>
            <a:ext cx="5826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5" name="Text Box 92"/>
          <p:cNvSpPr txBox="1">
            <a:spLocks noChangeArrowheads="1"/>
          </p:cNvSpPr>
          <p:nvPr/>
        </p:nvSpPr>
        <p:spPr bwMode="auto">
          <a:xfrm>
            <a:off x="513983" y="8727350"/>
            <a:ext cx="2808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18288" rIns="0" bIns="0"/>
          <a:lstStyle/>
          <a:p>
            <a:pPr>
              <a:lnSpc>
                <a:spcPts val="13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※電話またはＨＰから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お申込み</a:t>
            </a:r>
            <a:r>
              <a:rPr lang="ja-JP" altLang="en-US" sz="10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ください。</a:t>
            </a:r>
          </a:p>
        </p:txBody>
      </p:sp>
      <p:sp>
        <p:nvSpPr>
          <p:cNvPr id="2070" name="Rectangle 4"/>
          <p:cNvSpPr>
            <a:spLocks noChangeArrowheads="1"/>
          </p:cNvSpPr>
          <p:nvPr/>
        </p:nvSpPr>
        <p:spPr bwMode="auto">
          <a:xfrm>
            <a:off x="484029" y="8942322"/>
            <a:ext cx="272256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公益社団法人　ふくい・くらしの研究所　</a:t>
            </a: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〒910-0842</a:t>
            </a: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福井市開発5丁目1603番地</a:t>
            </a:r>
          </a:p>
          <a:p>
            <a:pPr>
              <a:lnSpc>
                <a:spcPts val="1700"/>
              </a:lnSpc>
            </a:pPr>
            <a:r>
              <a:rPr lang="ja-JP" altLang="en-US" sz="1600" u="sng" dirty="0">
                <a:solidFill>
                  <a:srgbClr val="0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TEL  0776-52-0626</a:t>
            </a:r>
            <a:r>
              <a:rPr lang="ja-JP" altLang="en-US" sz="16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</a:p>
          <a:p>
            <a:pPr>
              <a:lnSpc>
                <a:spcPts val="12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URL</a:t>
            </a:r>
            <a:r>
              <a:rPr lang="ja-JP" altLang="en-US" sz="10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　http</a:t>
            </a:r>
            <a:r>
              <a:rPr lang="ja-JP" altLang="en-US" sz="10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://www.kuranavi.jp/</a:t>
            </a:r>
          </a:p>
          <a:p>
            <a:pPr>
              <a:lnSpc>
                <a:spcPts val="1200"/>
              </a:lnSpc>
            </a:pPr>
            <a:endParaRPr lang="ja-JP" altLang="en-US" sz="10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2" name="Rectangle 7"/>
          <p:cNvSpPr>
            <a:spLocks noChangeArrowheads="1"/>
          </p:cNvSpPr>
          <p:nvPr/>
        </p:nvSpPr>
        <p:spPr bwMode="auto">
          <a:xfrm>
            <a:off x="4788743" y="8565032"/>
            <a:ext cx="24482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295" tIns="8890" rIns="74295" bIns="8890"/>
          <a:lstStyle/>
          <a:p>
            <a:pPr>
              <a:lnSpc>
                <a:spcPts val="1400"/>
              </a:lnSpc>
            </a:pPr>
            <a:r>
              <a:rPr lang="ja-JP" altLang="en-US" sz="10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【対　象】　</a:t>
            </a:r>
            <a:r>
              <a:rPr lang="ja-JP" altLang="en-US" sz="10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一般県民</a:t>
            </a:r>
          </a:p>
          <a:p>
            <a:pPr>
              <a:lnSpc>
                <a:spcPts val="14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【定　員】　各回５０名（先着順）</a:t>
            </a:r>
            <a:endParaRPr lang="en-US" altLang="ja-JP" sz="10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0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参加費】　無料</a:t>
            </a:r>
            <a:endParaRPr lang="en-US" altLang="ja-JP" sz="10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【申　込】　開催日前日まで</a:t>
            </a:r>
            <a:endParaRPr lang="en-US" altLang="ja-JP" sz="1000" dirty="0" smtClean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0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  ※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できる限り公共交通機関を</a:t>
            </a:r>
            <a:endParaRPr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     ご利用ください。</a:t>
            </a:r>
          </a:p>
          <a:p>
            <a:pPr>
              <a:lnSpc>
                <a:spcPts val="1400"/>
              </a:lnSpc>
            </a:pPr>
            <a:endParaRPr lang="en-US" altLang="ja-JP" sz="1050" dirty="0" smtClean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400"/>
              </a:lnSpc>
            </a:pPr>
            <a:endParaRPr lang="ja-JP" altLang="en-US" sz="105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0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400"/>
              </a:lnSpc>
            </a:pPr>
            <a:endParaRPr lang="ja-JP" altLang="en-US" sz="10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0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400"/>
              </a:lnSpc>
            </a:pPr>
            <a:endParaRPr lang="ja-JP" altLang="en-US" sz="10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400"/>
              </a:lnSpc>
            </a:pPr>
            <a:endParaRPr lang="ja-JP" altLang="en-US" sz="10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　　　 </a:t>
            </a:r>
            <a:endParaRPr lang="ja-JP" altLang="en-US" sz="10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76" name="図 5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95623" y="8532862"/>
            <a:ext cx="71159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Picture 6" descr="くらなびロゴ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2931" y="9348082"/>
            <a:ext cx="9747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WordArt 16"/>
          <p:cNvSpPr>
            <a:spLocks noChangeArrowheads="1" noChangeShapeType="1" noTextEdit="1"/>
          </p:cNvSpPr>
          <p:nvPr/>
        </p:nvSpPr>
        <p:spPr bwMode="auto">
          <a:xfrm>
            <a:off x="573980" y="394250"/>
            <a:ext cx="5616000" cy="75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ＤＦＰ極太丸ゴシック体" panose="020F0A00010101010101" pitchFamily="50" charset="-128"/>
                <a:ea typeface="ＤＦＰ極太丸ゴシック体" panose="020F0A00010101010101" pitchFamily="50" charset="-128"/>
              </a:rPr>
              <a:t>くらしの講座</a:t>
            </a:r>
            <a:endParaRPr lang="ja-JP" altLang="en-US" sz="3600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FF0066"/>
              </a:solidFill>
              <a:latin typeface="ＤＦＰ極太丸ゴシック体" panose="020F0A00010101010101" pitchFamily="50" charset="-128"/>
              <a:ea typeface="ＤＦＰ極太丸ゴシック体" panose="020F0A00010101010101" pitchFamily="50" charset="-128"/>
            </a:endParaRPr>
          </a:p>
        </p:txBody>
      </p:sp>
      <p:sp>
        <p:nvSpPr>
          <p:cNvPr id="2055" name="WordArt 54"/>
          <p:cNvSpPr>
            <a:spLocks noChangeArrowheads="1" noChangeShapeType="1" noTextEdit="1"/>
          </p:cNvSpPr>
          <p:nvPr/>
        </p:nvSpPr>
        <p:spPr bwMode="auto">
          <a:xfrm>
            <a:off x="450106" y="88791"/>
            <a:ext cx="3708000" cy="14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1200" kern="10" dirty="0">
                <a:ln w="2857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平成３０年度福井県消費生活センター委託</a:t>
            </a:r>
            <a:r>
              <a:rPr lang="ja-JP" altLang="en-US" sz="1200" kern="10" dirty="0" smtClean="0">
                <a:ln w="2857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　消費生活セミナー</a:t>
            </a:r>
            <a:endParaRPr lang="ja-JP" altLang="en-US" sz="1200" kern="10" dirty="0">
              <a:ln w="28575">
                <a:noFill/>
                <a:round/>
                <a:headEnd/>
                <a:tailEnd/>
              </a:ln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513439" y="9979838"/>
            <a:ext cx="6642624" cy="413865"/>
            <a:chOff x="490729" y="9846022"/>
            <a:chExt cx="6122802" cy="220587"/>
          </a:xfrm>
        </p:grpSpPr>
        <p:sp>
          <p:nvSpPr>
            <p:cNvPr id="2073" name="Text Box 9"/>
            <p:cNvSpPr txBox="1">
              <a:spLocks noChangeArrowheads="1"/>
            </p:cNvSpPr>
            <p:nvPr/>
          </p:nvSpPr>
          <p:spPr bwMode="auto">
            <a:xfrm>
              <a:off x="531763" y="9846022"/>
              <a:ext cx="5976664" cy="210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2" tIns="18288" rIns="0" bIns="0"/>
            <a:lstStyle/>
            <a:p>
              <a:r>
                <a:rPr lang="ja-JP" altLang="en-US" sz="900" dirty="0">
                  <a:solidFill>
                    <a:srgbClr val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本講座は、福井県消費生活センターより委託を</a:t>
              </a:r>
              <a:r>
                <a:rPr lang="ja-JP" altLang="en-US" sz="900" dirty="0" smtClean="0">
                  <a:solidFill>
                    <a:srgbClr val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受け（</a:t>
              </a:r>
              <a:r>
                <a:rPr lang="ja-JP" altLang="en-US" sz="900" dirty="0">
                  <a:solidFill>
                    <a:srgbClr val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公社）ふくい・くらしの研究所が企画・運営して</a:t>
              </a:r>
              <a:r>
                <a:rPr lang="ja-JP" altLang="en-US" sz="900" dirty="0" smtClean="0">
                  <a:solidFill>
                    <a:srgbClr val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おります。</a:t>
              </a:r>
              <a:endParaRPr lang="ja-JP" altLang="en-US" sz="9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" name="正方形/長方形 3"/>
            <p:cNvSpPr>
              <a:spLocks noChangeArrowheads="1"/>
            </p:cNvSpPr>
            <p:nvPr/>
          </p:nvSpPr>
          <p:spPr bwMode="auto">
            <a:xfrm>
              <a:off x="490729" y="9916085"/>
              <a:ext cx="6122802" cy="150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</a:rPr>
                <a:t>当日は、</a:t>
              </a:r>
              <a:r>
                <a:rPr kumimoji="0" lang="ja-JP" altLang="en-US" sz="900" dirty="0" smtClean="0">
                  <a:solidFill>
                    <a:srgbClr val="00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講座</a:t>
              </a:r>
              <a:r>
                <a:rPr kumimoji="0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</a:rPr>
                <a:t>の様子を撮影いたします。福井県やく</a:t>
              </a:r>
              <a:r>
                <a:rPr kumimoji="0" lang="ja-JP" altLang="en-US" sz="9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</a:rPr>
                <a:t>らなび</a:t>
              </a:r>
              <a:r>
                <a:rPr kumimoji="0" lang="ja-JP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</a:rPr>
                <a:t>ＨＰ、情報誌に掲載する場合がございますので、ご了承ください。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434024" y="1303487"/>
            <a:ext cx="6770234" cy="1719364"/>
            <a:chOff x="494624" y="2428504"/>
            <a:chExt cx="6704290" cy="5418709"/>
          </a:xfrm>
        </p:grpSpPr>
        <p:sp>
          <p:nvSpPr>
            <p:cNvPr id="93" name="角丸四角形 92"/>
            <p:cNvSpPr/>
            <p:nvPr/>
          </p:nvSpPr>
          <p:spPr>
            <a:xfrm>
              <a:off x="496837" y="2628201"/>
              <a:ext cx="6702077" cy="5219012"/>
            </a:xfrm>
            <a:prstGeom prst="roundRect">
              <a:avLst>
                <a:gd name="adj" fmla="val 14810"/>
              </a:avLst>
            </a:prstGeom>
            <a:solidFill>
              <a:schemeClr val="bg1"/>
            </a:solidFill>
            <a:ln w="38100">
              <a:solidFill>
                <a:srgbClr val="08DA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片側の 2 つの角を丸めた四角形 93"/>
            <p:cNvSpPr/>
            <p:nvPr/>
          </p:nvSpPr>
          <p:spPr>
            <a:xfrm>
              <a:off x="494624" y="2428504"/>
              <a:ext cx="6702078" cy="13331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CCFF99"/>
            </a:solidFill>
            <a:ln w="38100">
              <a:solidFill>
                <a:srgbClr val="08DA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436731" y="3138532"/>
            <a:ext cx="6732000" cy="1656000"/>
            <a:chOff x="496838" y="2445771"/>
            <a:chExt cx="6696744" cy="5186339"/>
          </a:xfrm>
        </p:grpSpPr>
        <p:sp>
          <p:nvSpPr>
            <p:cNvPr id="104" name="角丸四角形 103"/>
            <p:cNvSpPr/>
            <p:nvPr/>
          </p:nvSpPr>
          <p:spPr>
            <a:xfrm>
              <a:off x="496838" y="2628208"/>
              <a:ext cx="6696744" cy="5003902"/>
            </a:xfrm>
            <a:prstGeom prst="roundRect">
              <a:avLst>
                <a:gd name="adj" fmla="val 14810"/>
              </a:avLst>
            </a:prstGeom>
            <a:solidFill>
              <a:schemeClr val="bg1"/>
            </a:solidFill>
            <a:ln w="38100">
              <a:solidFill>
                <a:srgbClr val="1ED0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片側の 2 つの角を丸めた四角形 104"/>
            <p:cNvSpPr/>
            <p:nvPr/>
          </p:nvSpPr>
          <p:spPr>
            <a:xfrm>
              <a:off x="496838" y="2445771"/>
              <a:ext cx="6696743" cy="1240212"/>
            </a:xfrm>
            <a:prstGeom prst="round2SameRect">
              <a:avLst>
                <a:gd name="adj1" fmla="val 22125"/>
                <a:gd name="adj2" fmla="val 0"/>
              </a:avLst>
            </a:prstGeom>
            <a:solidFill>
              <a:srgbClr val="A1EBFD"/>
            </a:solidFill>
            <a:ln w="38100">
              <a:solidFill>
                <a:srgbClr val="1ED0F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463487" y="4895126"/>
            <a:ext cx="6732000" cy="1656000"/>
            <a:chOff x="496838" y="2445765"/>
            <a:chExt cx="6696744" cy="5857149"/>
          </a:xfrm>
        </p:grpSpPr>
        <p:sp>
          <p:nvSpPr>
            <p:cNvPr id="113" name="角丸四角形 112"/>
            <p:cNvSpPr/>
            <p:nvPr/>
          </p:nvSpPr>
          <p:spPr>
            <a:xfrm>
              <a:off x="496838" y="2673128"/>
              <a:ext cx="6696744" cy="5629786"/>
            </a:xfrm>
            <a:prstGeom prst="roundRect">
              <a:avLst>
                <a:gd name="adj" fmla="val 14810"/>
              </a:avLst>
            </a:prstGeom>
            <a:solidFill>
              <a:schemeClr val="bg1"/>
            </a:solidFill>
            <a:ln w="38100">
              <a:solidFill>
                <a:srgbClr val="F895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片側の 2 つの角を丸めた四角形 113"/>
            <p:cNvSpPr/>
            <p:nvPr/>
          </p:nvSpPr>
          <p:spPr>
            <a:xfrm>
              <a:off x="496838" y="2445765"/>
              <a:ext cx="6696742" cy="1400623"/>
            </a:xfrm>
            <a:prstGeom prst="round2SameRect">
              <a:avLst>
                <a:gd name="adj1" fmla="val 23758"/>
                <a:gd name="adj2" fmla="val 0"/>
              </a:avLst>
            </a:prstGeom>
            <a:solidFill>
              <a:srgbClr val="FBC275"/>
            </a:solidFill>
            <a:ln w="38100">
              <a:solidFill>
                <a:srgbClr val="F895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0" name="グループ化 139"/>
          <p:cNvGrpSpPr/>
          <p:nvPr/>
        </p:nvGrpSpPr>
        <p:grpSpPr>
          <a:xfrm>
            <a:off x="6368130" y="412813"/>
            <a:ext cx="756000" cy="756000"/>
            <a:chOff x="6444927" y="179934"/>
            <a:chExt cx="828000" cy="828000"/>
          </a:xfrm>
        </p:grpSpPr>
        <p:sp>
          <p:nvSpPr>
            <p:cNvPr id="95" name="Oval 350"/>
            <p:cNvSpPr>
              <a:spLocks noChangeArrowheads="1"/>
            </p:cNvSpPr>
            <p:nvPr/>
          </p:nvSpPr>
          <p:spPr bwMode="auto">
            <a:xfrm>
              <a:off x="6444927" y="179934"/>
              <a:ext cx="828000" cy="828000"/>
            </a:xfrm>
            <a:prstGeom prst="ellipse">
              <a:avLst/>
            </a:pr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97" name="Text Box 351"/>
            <p:cNvSpPr txBox="1">
              <a:spLocks noChangeArrowheads="1"/>
            </p:cNvSpPr>
            <p:nvPr/>
          </p:nvSpPr>
          <p:spPr bwMode="auto">
            <a:xfrm>
              <a:off x="6590445" y="272212"/>
              <a:ext cx="489902" cy="569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576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1600" b="0" i="0" u="none" strike="noStrike" baseline="0" dirty="0">
                  <a:solidFill>
                    <a:srgbClr val="FFFFFF"/>
                  </a:solidFill>
                  <a:latin typeface="ＤＦＰ太丸ゴシック体" panose="020F0800010101010101" pitchFamily="50" charset="-128"/>
                  <a:ea typeface="ＤＦＰ太丸ゴシック体" panose="020F0800010101010101" pitchFamily="50" charset="-128"/>
                </a:rPr>
                <a:t>受講</a:t>
              </a:r>
            </a:p>
            <a:p>
              <a:pPr algn="l" rtl="0">
                <a:defRPr sz="1000"/>
              </a:pPr>
              <a:r>
                <a:rPr lang="ja-JP" altLang="en-US" sz="1600" b="0" i="0" u="none" strike="noStrike" baseline="0" dirty="0">
                  <a:solidFill>
                    <a:srgbClr val="FFFFFF"/>
                  </a:solidFill>
                  <a:latin typeface="ＤＦＰ太丸ゴシック体" panose="020F0800010101010101" pitchFamily="50" charset="-128"/>
                  <a:ea typeface="ＤＦＰ太丸ゴシック体" panose="020F0800010101010101" pitchFamily="50" charset="-128"/>
                </a:rPr>
                <a:t>無料</a:t>
              </a:r>
            </a:p>
          </p:txBody>
        </p:sp>
      </p:grpSp>
      <p:sp>
        <p:nvSpPr>
          <p:cNvPr id="38" name="WordArt 54"/>
          <p:cNvSpPr>
            <a:spLocks noChangeArrowheads="1" noChangeShapeType="1" noTextEdit="1"/>
          </p:cNvSpPr>
          <p:nvPr/>
        </p:nvSpPr>
        <p:spPr bwMode="auto">
          <a:xfrm>
            <a:off x="5796855" y="83543"/>
            <a:ext cx="1404000" cy="14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1200" kern="10" dirty="0" smtClean="0">
                <a:ln w="2857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福井ライフアカデミー連携</a:t>
            </a:r>
            <a:endParaRPr lang="ja-JP" altLang="en-US" sz="1200" kern="10" dirty="0">
              <a:ln w="28575">
                <a:noFill/>
                <a:round/>
                <a:headEnd/>
                <a:tailEnd/>
              </a:ln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WordArt 120"/>
          <p:cNvSpPr>
            <a:spLocks noChangeArrowheads="1" noChangeShapeType="1" noTextEdit="1"/>
          </p:cNvSpPr>
          <p:nvPr/>
        </p:nvSpPr>
        <p:spPr bwMode="auto">
          <a:xfrm>
            <a:off x="1243588" y="2571438"/>
            <a:ext cx="2340000" cy="216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altLang="ja-JP" sz="1800" kern="10" spc="0" dirty="0" smtClean="0">
                <a:ln w="9525">
                  <a:noFill/>
                  <a:round/>
                  <a:headEnd/>
                  <a:tailEnd/>
                </a:ln>
                <a:effectLst/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9/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22 (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土</a:t>
            </a:r>
            <a:r>
              <a:rPr lang="ja-JP" altLang="en-US" sz="1800" kern="10" dirty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）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13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：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30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～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15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：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00</a:t>
            </a:r>
            <a:endParaRPr lang="ja-JP" altLang="en-US" sz="1800" kern="10" spc="0" dirty="0">
              <a:ln w="9525">
                <a:noFill/>
                <a:round/>
                <a:headEnd/>
                <a:tailEnd/>
              </a:ln>
              <a:effectLst/>
              <a:latin typeface="ＤＦＧ太丸ゴシック体" panose="020F0800010101010101" pitchFamily="50" charset="-128"/>
              <a:ea typeface="ＤＦＧ太丸ゴシック体" panose="020F0800010101010101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459319" y="6694584"/>
            <a:ext cx="6732000" cy="1638296"/>
            <a:chOff x="496838" y="2445765"/>
            <a:chExt cx="6660758" cy="5848892"/>
          </a:xfrm>
        </p:grpSpPr>
        <p:sp>
          <p:nvSpPr>
            <p:cNvPr id="42" name="角丸四角形 41"/>
            <p:cNvSpPr/>
            <p:nvPr/>
          </p:nvSpPr>
          <p:spPr>
            <a:xfrm>
              <a:off x="496838" y="2628205"/>
              <a:ext cx="6660758" cy="5666452"/>
            </a:xfrm>
            <a:prstGeom prst="roundRect">
              <a:avLst>
                <a:gd name="adj" fmla="val 14810"/>
              </a:avLst>
            </a:prstGeom>
            <a:solidFill>
              <a:schemeClr val="bg1"/>
            </a:solidFill>
            <a:ln w="38100">
              <a:solidFill>
                <a:srgbClr val="9EAA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片側の 2 つの角を丸めた四角形 42"/>
            <p:cNvSpPr/>
            <p:nvPr/>
          </p:nvSpPr>
          <p:spPr>
            <a:xfrm>
              <a:off x="496838" y="2445765"/>
              <a:ext cx="6660758" cy="1413762"/>
            </a:xfrm>
            <a:prstGeom prst="round2SameRect">
              <a:avLst>
                <a:gd name="adj1" fmla="val 28533"/>
                <a:gd name="adj2" fmla="val 0"/>
              </a:avLst>
            </a:prstGeom>
            <a:solidFill>
              <a:srgbClr val="EDF955"/>
            </a:solidFill>
            <a:ln w="38100">
              <a:solidFill>
                <a:srgbClr val="9EAA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WordArt 120"/>
          <p:cNvSpPr>
            <a:spLocks noChangeArrowheads="1" noChangeShapeType="1" noTextEdit="1"/>
          </p:cNvSpPr>
          <p:nvPr/>
        </p:nvSpPr>
        <p:spPr bwMode="auto">
          <a:xfrm>
            <a:off x="1240114" y="4375286"/>
            <a:ext cx="2340000" cy="216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10</a:t>
            </a:r>
            <a:r>
              <a:rPr lang="en-US" altLang="ja-JP" sz="1800" kern="10" spc="0" dirty="0" smtClean="0">
                <a:ln w="9525">
                  <a:noFill/>
                  <a:round/>
                  <a:headEnd/>
                  <a:tailEnd/>
                </a:ln>
                <a:effectLst/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/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20 (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土）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13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：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30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～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15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：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00</a:t>
            </a:r>
            <a:endParaRPr lang="ja-JP" altLang="en-US" sz="1800" kern="10" spc="0" dirty="0">
              <a:ln w="9525">
                <a:noFill/>
                <a:round/>
                <a:headEnd/>
                <a:tailEnd/>
              </a:ln>
              <a:effectLst/>
              <a:latin typeface="ＤＦＧ太丸ゴシック体" panose="020F0800010101010101" pitchFamily="50" charset="-128"/>
              <a:ea typeface="ＤＦＧ太丸ゴシック体" panose="020F0800010101010101" pitchFamily="50" charset="-128"/>
            </a:endParaRPr>
          </a:p>
        </p:txBody>
      </p:sp>
      <p:sp>
        <p:nvSpPr>
          <p:cNvPr id="54" name="WordArt 120"/>
          <p:cNvSpPr>
            <a:spLocks noChangeArrowheads="1" noChangeShapeType="1" noTextEdit="1"/>
          </p:cNvSpPr>
          <p:nvPr/>
        </p:nvSpPr>
        <p:spPr bwMode="auto">
          <a:xfrm>
            <a:off x="1251933" y="6038344"/>
            <a:ext cx="2340000" cy="216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10</a:t>
            </a:r>
            <a:r>
              <a:rPr lang="en-US" altLang="ja-JP" sz="1800" kern="10" spc="0" dirty="0" smtClean="0">
                <a:ln w="9525">
                  <a:noFill/>
                  <a:round/>
                  <a:headEnd/>
                  <a:tailEnd/>
                </a:ln>
                <a:effectLst/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/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26 (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金</a:t>
            </a:r>
            <a:r>
              <a:rPr lang="ja-JP" altLang="en-US" sz="1800" kern="10" dirty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）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13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：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30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～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15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：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00</a:t>
            </a:r>
            <a:endParaRPr lang="ja-JP" altLang="en-US" sz="1800" kern="10" spc="0" dirty="0">
              <a:ln w="9525">
                <a:noFill/>
                <a:round/>
                <a:headEnd/>
                <a:tailEnd/>
              </a:ln>
              <a:effectLst/>
              <a:latin typeface="ＤＦＧ太丸ゴシック体" panose="020F0800010101010101" pitchFamily="50" charset="-128"/>
              <a:ea typeface="ＤＦＧ太丸ゴシック体" panose="020F0800010101010101" pitchFamily="50" charset="-128"/>
            </a:endParaRPr>
          </a:p>
        </p:txBody>
      </p:sp>
      <p:pic>
        <p:nvPicPr>
          <p:cNvPr id="68" name="図 67" descr="野菜の買い物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72063" y="5410196"/>
            <a:ext cx="684000" cy="695994"/>
          </a:xfrm>
          <a:prstGeom prst="rect">
            <a:avLst/>
          </a:prstGeom>
        </p:spPr>
      </p:pic>
      <p:sp>
        <p:nvSpPr>
          <p:cNvPr id="71" name="WordArt 120"/>
          <p:cNvSpPr>
            <a:spLocks noChangeArrowheads="1" noChangeShapeType="1" noTextEdit="1"/>
          </p:cNvSpPr>
          <p:nvPr/>
        </p:nvSpPr>
        <p:spPr bwMode="auto">
          <a:xfrm>
            <a:off x="1270126" y="7950144"/>
            <a:ext cx="2340000" cy="216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10</a:t>
            </a:r>
            <a:r>
              <a:rPr lang="en-US" altLang="ja-JP" sz="1800" kern="10" spc="0" dirty="0" smtClean="0">
                <a:ln w="9525">
                  <a:noFill/>
                  <a:round/>
                  <a:headEnd/>
                  <a:tailEnd/>
                </a:ln>
                <a:effectLst/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/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31 (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水）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13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：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30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～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15</a:t>
            </a:r>
            <a:r>
              <a:rPr lang="ja-JP" altLang="en-US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：</a:t>
            </a:r>
            <a:r>
              <a:rPr lang="en-US" altLang="ja-JP" sz="1800" kern="10" dirty="0" smtClean="0">
                <a:ln w="9525">
                  <a:noFill/>
                  <a:round/>
                  <a:headEnd/>
                  <a:tailEnd/>
                </a:ln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00</a:t>
            </a:r>
            <a:endParaRPr lang="ja-JP" altLang="en-US" sz="1800" kern="10" spc="0" dirty="0">
              <a:ln w="9525">
                <a:noFill/>
                <a:round/>
                <a:headEnd/>
                <a:tailEnd/>
              </a:ln>
              <a:effectLst/>
              <a:latin typeface="ＤＦＧ太丸ゴシック体" panose="020F0800010101010101" pitchFamily="50" charset="-128"/>
              <a:ea typeface="ＤＦＧ太丸ゴシック体" panose="020F0800010101010101" pitchFamily="50" charset="-128"/>
            </a:endParaRPr>
          </a:p>
        </p:txBody>
      </p:sp>
      <p:pic>
        <p:nvPicPr>
          <p:cNvPr id="78" name="図 77" descr="スマホ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25033" y="7513176"/>
            <a:ext cx="396000" cy="396000"/>
          </a:xfrm>
          <a:prstGeom prst="rect">
            <a:avLst/>
          </a:prstGeom>
        </p:spPr>
      </p:pic>
      <p:pic>
        <p:nvPicPr>
          <p:cNvPr id="79" name="図 78" descr="パソコン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00991" y="7293724"/>
            <a:ext cx="720000" cy="720000"/>
          </a:xfrm>
          <a:prstGeom prst="rect">
            <a:avLst/>
          </a:prstGeom>
        </p:spPr>
      </p:pic>
      <p:grpSp>
        <p:nvGrpSpPr>
          <p:cNvPr id="82" name="グループ化 81"/>
          <p:cNvGrpSpPr/>
          <p:nvPr/>
        </p:nvGrpSpPr>
        <p:grpSpPr>
          <a:xfrm>
            <a:off x="710992" y="6020728"/>
            <a:ext cx="432000" cy="396000"/>
            <a:chOff x="6444920" y="179934"/>
            <a:chExt cx="655120" cy="505999"/>
          </a:xfrm>
        </p:grpSpPr>
        <p:sp>
          <p:nvSpPr>
            <p:cNvPr id="83" name="Oval 350"/>
            <p:cNvSpPr>
              <a:spLocks noChangeArrowheads="1"/>
            </p:cNvSpPr>
            <p:nvPr/>
          </p:nvSpPr>
          <p:spPr bwMode="auto">
            <a:xfrm>
              <a:off x="6444920" y="179934"/>
              <a:ext cx="655120" cy="505999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84" name="Text Box 351"/>
            <p:cNvSpPr txBox="1">
              <a:spLocks noChangeArrowheads="1"/>
            </p:cNvSpPr>
            <p:nvPr/>
          </p:nvSpPr>
          <p:spPr bwMode="auto">
            <a:xfrm>
              <a:off x="6459932" y="248223"/>
              <a:ext cx="561641" cy="29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576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1300" b="1" i="0" u="none" strike="noStrike" baseline="0" dirty="0" smtClean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小浜</a:t>
              </a:r>
              <a:endParaRPr lang="ja-JP" altLang="en-US" sz="1300" b="1" i="0" u="none" strike="noStrike" baseline="0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3848229" y="6011203"/>
            <a:ext cx="432000" cy="396000"/>
            <a:chOff x="6444920" y="179934"/>
            <a:chExt cx="655120" cy="505999"/>
          </a:xfrm>
        </p:grpSpPr>
        <p:sp>
          <p:nvSpPr>
            <p:cNvPr id="106" name="Oval 350"/>
            <p:cNvSpPr>
              <a:spLocks noChangeArrowheads="1"/>
            </p:cNvSpPr>
            <p:nvPr/>
          </p:nvSpPr>
          <p:spPr bwMode="auto">
            <a:xfrm>
              <a:off x="6444920" y="179934"/>
              <a:ext cx="655120" cy="505999"/>
            </a:xfrm>
            <a:prstGeom prst="ellipse">
              <a:avLst/>
            </a:pr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07" name="Text Box 351"/>
            <p:cNvSpPr txBox="1">
              <a:spLocks noChangeArrowheads="1"/>
            </p:cNvSpPr>
            <p:nvPr/>
          </p:nvSpPr>
          <p:spPr bwMode="auto">
            <a:xfrm>
              <a:off x="6460334" y="260394"/>
              <a:ext cx="561641" cy="29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576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1300" b="1" dirty="0" smtClean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福井</a:t>
              </a:r>
              <a:endParaRPr lang="ja-JP" altLang="en-US" sz="1300" b="1" i="0" u="none" strike="noStrike" baseline="0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694602" y="4272052"/>
            <a:ext cx="432000" cy="396000"/>
            <a:chOff x="6444919" y="179934"/>
            <a:chExt cx="676206" cy="505999"/>
          </a:xfrm>
        </p:grpSpPr>
        <p:sp>
          <p:nvSpPr>
            <p:cNvPr id="109" name="Oval 350"/>
            <p:cNvSpPr>
              <a:spLocks noChangeArrowheads="1"/>
            </p:cNvSpPr>
            <p:nvPr/>
          </p:nvSpPr>
          <p:spPr bwMode="auto">
            <a:xfrm>
              <a:off x="6444919" y="179934"/>
              <a:ext cx="676206" cy="505999"/>
            </a:xfrm>
            <a:prstGeom prst="ellipse">
              <a:avLst/>
            </a:pr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10" name="Text Box 351"/>
            <p:cNvSpPr txBox="1">
              <a:spLocks noChangeArrowheads="1"/>
            </p:cNvSpPr>
            <p:nvPr/>
          </p:nvSpPr>
          <p:spPr bwMode="auto">
            <a:xfrm>
              <a:off x="6461035" y="264624"/>
              <a:ext cx="579718" cy="29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576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1300" b="1" dirty="0" smtClean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福井</a:t>
              </a:r>
              <a:endParaRPr lang="ja-JP" altLang="en-US" sz="1300" b="1" i="0" u="none" strike="noStrike" baseline="0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660102" y="2489523"/>
            <a:ext cx="432000" cy="396000"/>
            <a:chOff x="6444920" y="158690"/>
            <a:chExt cx="676205" cy="551999"/>
          </a:xfrm>
        </p:grpSpPr>
        <p:sp>
          <p:nvSpPr>
            <p:cNvPr id="118" name="Oval 350"/>
            <p:cNvSpPr>
              <a:spLocks noChangeArrowheads="1"/>
            </p:cNvSpPr>
            <p:nvPr/>
          </p:nvSpPr>
          <p:spPr bwMode="auto">
            <a:xfrm>
              <a:off x="6444920" y="158690"/>
              <a:ext cx="676205" cy="551999"/>
            </a:xfrm>
            <a:prstGeom prst="ellipse">
              <a:avLst/>
            </a:pr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19" name="Text Box 351"/>
            <p:cNvSpPr txBox="1">
              <a:spLocks noChangeArrowheads="1"/>
            </p:cNvSpPr>
            <p:nvPr/>
          </p:nvSpPr>
          <p:spPr bwMode="auto">
            <a:xfrm>
              <a:off x="6453886" y="232380"/>
              <a:ext cx="579717" cy="317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576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1300" b="1" dirty="0" smtClean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福井</a:t>
              </a:r>
              <a:endParaRPr lang="ja-JP" altLang="en-US" sz="1300" b="1" i="0" u="none" strike="noStrike" baseline="0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120" name="グループ化 119"/>
          <p:cNvGrpSpPr/>
          <p:nvPr/>
        </p:nvGrpSpPr>
        <p:grpSpPr>
          <a:xfrm>
            <a:off x="724434" y="7844314"/>
            <a:ext cx="432000" cy="396000"/>
            <a:chOff x="6444920" y="179934"/>
            <a:chExt cx="655120" cy="505999"/>
          </a:xfrm>
        </p:grpSpPr>
        <p:sp>
          <p:nvSpPr>
            <p:cNvPr id="121" name="Oval 350"/>
            <p:cNvSpPr>
              <a:spLocks noChangeArrowheads="1"/>
            </p:cNvSpPr>
            <p:nvPr/>
          </p:nvSpPr>
          <p:spPr bwMode="auto">
            <a:xfrm>
              <a:off x="6444920" y="179934"/>
              <a:ext cx="655120" cy="505999"/>
            </a:xfrm>
            <a:prstGeom prst="ellipse">
              <a:avLst/>
            </a:pr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22" name="Text Box 351"/>
            <p:cNvSpPr txBox="1">
              <a:spLocks noChangeArrowheads="1"/>
            </p:cNvSpPr>
            <p:nvPr/>
          </p:nvSpPr>
          <p:spPr bwMode="auto">
            <a:xfrm>
              <a:off x="6460335" y="265263"/>
              <a:ext cx="561641" cy="29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576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ja-JP" altLang="en-US" sz="1300" b="1" dirty="0" smtClean="0">
                  <a:solidFill>
                    <a:srgbClr val="FFFFFF"/>
                  </a:solidFill>
                  <a:latin typeface="HG丸ｺﾞｼｯｸM-PRO" pitchFamily="50" charset="-128"/>
                  <a:ea typeface="HG丸ｺﾞｼｯｸM-PRO" pitchFamily="50" charset="-128"/>
                </a:rPr>
                <a:t>福井</a:t>
              </a:r>
              <a:endParaRPr lang="ja-JP" altLang="en-US" sz="1300" b="1" i="0" u="none" strike="noStrike" baseline="0" dirty="0">
                <a:solidFill>
                  <a:srgbClr val="FFFFFF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pic>
        <p:nvPicPr>
          <p:cNvPr id="123" name="図 122" descr="どうぞ２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5400000">
            <a:off x="3761125" y="8987514"/>
            <a:ext cx="1080511" cy="686693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28396" y="1333958"/>
            <a:ext cx="4044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「これってホント？ 広告</a:t>
            </a:r>
            <a:r>
              <a:rPr lang="ja-JP" altLang="en-US" sz="1600" dirty="0" smtClean="0"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を</a:t>
            </a:r>
            <a:r>
              <a:rPr kumimoji="1" lang="ja-JP" altLang="en-US" sz="1600" dirty="0" smtClean="0"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見る目を養おう！」</a:t>
            </a:r>
            <a:endParaRPr kumimoji="1" lang="ja-JP" altLang="en-US" sz="1600" dirty="0">
              <a:latin typeface="ＤＦＧ太丸ゴシック体" panose="020F0800010101010101" pitchFamily="50" charset="-128"/>
              <a:ea typeface="ＤＦＧ太丸ゴシック体" panose="020F0800010101010101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21604" y="3157750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「</a:t>
            </a:r>
            <a:r>
              <a:rPr kumimoji="1" lang="ja-JP" altLang="en-US" sz="1600" dirty="0" smtClean="0"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その話、信じていいの？ くらしに忍び込むニセ科学！」</a:t>
            </a:r>
            <a:endParaRPr kumimoji="1" lang="ja-JP" altLang="en-US" sz="1600" dirty="0">
              <a:latin typeface="ＤＦＧ太丸ゴシック体" panose="020F0800010101010101" pitchFamily="50" charset="-128"/>
              <a:ea typeface="ＤＦＧ太丸ゴシック体" panose="020F0800010101010101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911" y="3666798"/>
            <a:ext cx="623200" cy="684000"/>
          </a:xfrm>
          <a:prstGeom prst="rect">
            <a:avLst/>
          </a:prstGeom>
        </p:spPr>
      </p:pic>
      <p:pic>
        <p:nvPicPr>
          <p:cNvPr id="86" name="図 85" descr="はてな女性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490647" y="1802210"/>
            <a:ext cx="616338" cy="756000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606946" y="1783160"/>
            <a:ext cx="6624736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 sz="1000"/>
            </a:pPr>
            <a:r>
              <a:rPr kumimoji="0" lang="ja-JP" altLang="en-US" sz="1000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パソコン、スマホ、テレビ、新聞、私たちは毎日たくさんの広告に触れています。</a:t>
            </a:r>
            <a:endParaRPr kumimoji="0" lang="en-US" altLang="ja-JP" sz="1000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 sz="1000"/>
            </a:pPr>
            <a:r>
              <a:rPr kumimoji="0" lang="en-US" altLang="ja-JP" sz="1000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kumimoji="0" lang="ja-JP" altLang="en-US" sz="1000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あれ？本当かな？</a:t>
            </a:r>
            <a:r>
              <a:rPr kumimoji="0" lang="en-US" altLang="ja-JP" sz="1000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kumimoji="0" lang="ja-JP" altLang="en-US" sz="1000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と思ったことはありませんか？事例を見ながら、広告を見る目を養いましょう！</a:t>
            </a:r>
            <a:endParaRPr kumimoji="0" lang="en-US" altLang="ja-JP" sz="1000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1" fontAlgn="auto" hangingPunct="1">
              <a:lnSpc>
                <a:spcPts val="700"/>
              </a:lnSpc>
              <a:spcBef>
                <a:spcPts val="0"/>
              </a:spcBef>
              <a:spcAft>
                <a:spcPts val="0"/>
              </a:spcAft>
              <a:defRPr sz="1000"/>
            </a:pPr>
            <a:endParaRPr kumimoji="0" lang="en-US" altLang="ja-JP" sz="1000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 sz="1000"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講師：</a:t>
            </a:r>
            <a:r>
              <a:rPr lang="zh-TW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公益社団法人 日本広告審査機構（ＪＡＲＯ）</a:t>
            </a:r>
            <a:r>
              <a:rPr lang="en-US" altLang="zh-TW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TW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関西事務所   武田 典子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氏</a:t>
            </a:r>
            <a:endParaRPr kumimoji="1" lang="ja-JP" altLang="en-US" sz="1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78371" y="3598218"/>
            <a:ext cx="5904656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 sz="1000"/>
            </a:pPr>
            <a:r>
              <a:rPr kumimoji="0" lang="en-US" altLang="ja-JP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kumimoji="0"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ニセ科学」という言葉を耳にしたことがありますか？科学のようで科学ではない「ニセ科学」。</a:t>
            </a:r>
            <a:endParaRPr kumimoji="0" lang="en-US" altLang="ja-JP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 sz="1000"/>
            </a:pPr>
            <a:r>
              <a:rPr kumimoji="0"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私たちが信じてしまう落とし穴を見つけ「ニセ科学」にだまされない能力を身につけましょう！</a:t>
            </a:r>
            <a:endParaRPr kumimoji="0" lang="en-US" altLang="ja-JP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1" fontAlgn="auto" hangingPunct="1">
              <a:lnSpc>
                <a:spcPts val="700"/>
              </a:lnSpc>
              <a:spcBef>
                <a:spcPts val="0"/>
              </a:spcBef>
              <a:spcAft>
                <a:spcPts val="0"/>
              </a:spcAft>
              <a:defRPr sz="1000"/>
            </a:pPr>
            <a:endParaRPr kumimoji="0" lang="en-US" altLang="ja-JP" sz="1000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 sz="1000"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講師：大阪大学 サイバーメディアセンター　教授　菊池 誠 氏　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38567" y="5356890"/>
            <a:ext cx="4932336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 sz="1000"/>
            </a:pPr>
            <a:r>
              <a:rPr kumimoji="0"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私たちが安くて良い商品を買えることには理由があります。</a:t>
            </a:r>
            <a:endParaRPr kumimoji="0" lang="en-US" altLang="ja-JP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 sz="1000"/>
            </a:pPr>
            <a:r>
              <a:rPr kumimoji="0"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かしこい商品選択を身につけ、日頃の買い物に役立てましょう</a:t>
            </a:r>
            <a:r>
              <a:rPr kumimoji="0" lang="ja-JP" altLang="en-US" sz="1000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0" lang="en-US" altLang="ja-JP" sz="1000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1" fontAlgn="auto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 sz="1000"/>
            </a:pPr>
            <a:endParaRPr kumimoji="0" lang="en-US" altLang="ja-JP" sz="1000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 sz="1000"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講師：</a:t>
            </a:r>
            <a:r>
              <a:rPr lang="zh-TW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公正取引委員会 近畿事務所 取引課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689955" y="2567246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ユー・アイふくい </a:t>
            </a:r>
            <a:r>
              <a:rPr lang="en-US" altLang="ja-JP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3F </a:t>
            </a:r>
            <a:r>
              <a:rPr lang="ja-JP" altLang="en-US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映像ホール（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福井市下六条町</a:t>
            </a:r>
            <a:r>
              <a:rPr lang="en-US" altLang="ja-JP" sz="9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14-1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900" kern="1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697957" y="4375066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ユー・アイふくい </a:t>
            </a:r>
            <a:r>
              <a:rPr lang="en-US" altLang="ja-JP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3F </a:t>
            </a:r>
            <a:r>
              <a:rPr lang="ja-JP" altLang="en-US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映像ホール</a:t>
            </a:r>
            <a:r>
              <a:rPr lang="ja-JP" altLang="en-US" sz="9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福井市下六条町</a:t>
            </a:r>
            <a:r>
              <a:rPr lang="en-US" altLang="ja-JP" sz="9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14-1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900" kern="1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149860" y="6270134"/>
            <a:ext cx="2989195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わかさ国府の郷 四季菜館 会議室</a:t>
            </a:r>
            <a:r>
              <a:rPr lang="ja-JP" altLang="en-US" sz="9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9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小浜市和久里）</a:t>
            </a:r>
            <a:endParaRPr lang="ja-JP" altLang="en-US" sz="900" kern="1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41995" y="7164710"/>
            <a:ext cx="64087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 sz="1000"/>
            </a:pPr>
            <a:r>
              <a:rPr kumimoji="0"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リテラシーとは「使いこなす能力」のことです。インターネットの利用者として、ネットリテラシーが</a:t>
            </a:r>
            <a:endParaRPr kumimoji="0" lang="en-US" altLang="ja-JP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 sz="1000"/>
            </a:pPr>
            <a:r>
              <a:rPr kumimoji="0"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今求められています。インターネットを賢く安全に使うための知恵を学びましょう！</a:t>
            </a:r>
            <a:endParaRPr kumimoji="0" lang="ja-JP" altLang="en-US" sz="1100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eaLnBrk="1" fontAlgn="auto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 sz="1000"/>
            </a:pPr>
            <a:endParaRPr kumimoji="0" lang="en-US" altLang="ja-JP" sz="1000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 sz="1000"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講師：一般社団法人 ＥＣネットワーク　理事　原田 由里 氏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540271" y="4932462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kern="10" dirty="0" smtClean="0">
                <a:solidFill>
                  <a:srgbClr val="000000"/>
                </a:solidFill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「かしこい商品選択を身につけよう！ 私たちが安くて良い商品を買えるワケ」 </a:t>
            </a:r>
            <a:endParaRPr lang="ja-JP" altLang="en-US" sz="1600" kern="10" dirty="0">
              <a:solidFill>
                <a:srgbClr val="000000"/>
              </a:solidFill>
              <a:latin typeface="ＤＦＧ太丸ゴシック体" panose="020F0800010101010101" pitchFamily="50" charset="-128"/>
              <a:ea typeface="ＤＦＧ太丸ゴシック体" panose="020F0800010101010101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502171" y="6732662"/>
            <a:ext cx="662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kern="10" dirty="0" smtClean="0">
                <a:solidFill>
                  <a:srgbClr val="000000"/>
                </a:solidFill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「今だから知りたい！ネットリテラシー ～賢く安全に使うための知恵～」</a:t>
            </a:r>
            <a:endParaRPr lang="ja-JP" altLang="en-US" sz="1600" kern="10" dirty="0">
              <a:solidFill>
                <a:srgbClr val="000000"/>
              </a:solidFill>
              <a:latin typeface="ＤＦＧ太丸ゴシック体" panose="020F0800010101010101" pitchFamily="50" charset="-128"/>
              <a:ea typeface="ＤＦＧ太丸ゴシック体" panose="020F0800010101010101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711287" y="7943463"/>
            <a:ext cx="3081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ＡＯＳＳＡ ６階  </a:t>
            </a:r>
            <a:r>
              <a:rPr lang="en-US" altLang="ja-JP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601</a:t>
            </a:r>
            <a:r>
              <a:rPr lang="ja-JP" altLang="en-US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Ｃ</a:t>
            </a:r>
            <a:r>
              <a:rPr lang="ja-JP" altLang="en-US" sz="900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福井市手寄</a:t>
            </a:r>
            <a:r>
              <a:rPr lang="en-US" altLang="ja-JP" sz="9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1-4-1</a:t>
            </a:r>
            <a:r>
              <a:rPr lang="ja-JP" altLang="en-US" sz="900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900" kern="1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56451" y="8381226"/>
            <a:ext cx="23042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kern="10" dirty="0" smtClean="0">
                <a:solidFill>
                  <a:srgbClr val="000000"/>
                </a:solidFill>
                <a:latin typeface="ＤＦＧ太丸ゴシック体" panose="020F0800010101010101" pitchFamily="50" charset="-128"/>
                <a:ea typeface="ＤＦＧ太丸ゴシック体" panose="020F0800010101010101" pitchFamily="50" charset="-128"/>
              </a:rPr>
              <a:t>お問合せ・お申込み</a:t>
            </a:r>
            <a:endParaRPr lang="ja-JP" altLang="en-US" sz="1700" kern="10" dirty="0">
              <a:solidFill>
                <a:srgbClr val="000000"/>
              </a:solidFill>
              <a:latin typeface="ＤＦＧ太丸ゴシック体" panose="020F0800010101010101" pitchFamily="50" charset="-128"/>
              <a:ea typeface="ＤＦＧ太丸ゴシック体" panose="020F0800010101010101" pitchFamily="50" charset="-128"/>
            </a:endParaRPr>
          </a:p>
        </p:txBody>
      </p:sp>
      <p:pic>
        <p:nvPicPr>
          <p:cNvPr id="81" name="図 80" descr="はてな4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073449">
            <a:off x="6715330" y="3675245"/>
            <a:ext cx="317004" cy="40392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361764" y="6033881"/>
            <a:ext cx="267426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8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10/27</a:t>
            </a:r>
            <a:r>
              <a:rPr lang="ja-JP" altLang="en-US" sz="18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定員に</a:t>
            </a:r>
            <a:r>
              <a:rPr lang="ja-JP" altLang="en-US" sz="18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達</a:t>
            </a:r>
            <a:r>
              <a:rPr lang="ja-JP" altLang="en-US" sz="1800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しました</a:t>
            </a:r>
            <a:endParaRPr lang="ja-JP" altLang="en-US" sz="1800" b="0" cap="none" spc="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2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26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4000</TotalTime>
  <Words>443</Words>
  <Application>Microsoft Office PowerPoint</Application>
  <PresentationFormat>ユーザー設定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ＤＦＧ太丸ゴシック体</vt:lpstr>
      <vt:lpstr>ＤＦＰ極太丸ゴシック体</vt:lpstr>
      <vt:lpstr>ＤＦＰ太丸ゴシック体</vt:lpstr>
      <vt:lpstr>HGS創英角ﾎﾟｯﾌﾟ体</vt:lpstr>
      <vt:lpstr>HG丸ｺﾞｼｯｸM-PRO</vt:lpstr>
      <vt:lpstr>ＭＳ Ｐゴシック</vt:lpstr>
      <vt:lpstr>ＭＳ ゴシック</vt:lpstr>
      <vt:lpstr>Arial</vt:lpstr>
      <vt:lpstr>Calibri</vt:lpstr>
      <vt:lpstr>標準デザイン</vt:lpstr>
      <vt:lpstr>PowerPoint プレゼンテーション</vt:lpstr>
    </vt:vector>
  </TitlesOfParts>
  <Company>seikyou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coop001</dc:creator>
  <cp:lastModifiedBy>coop001</cp:lastModifiedBy>
  <cp:revision>389</cp:revision>
  <cp:lastPrinted>2018-07-02T03:11:17Z</cp:lastPrinted>
  <dcterms:created xsi:type="dcterms:W3CDTF">2015-06-08T05:14:09Z</dcterms:created>
  <dcterms:modified xsi:type="dcterms:W3CDTF">2018-10-16T00:52:38Z</dcterms:modified>
</cp:coreProperties>
</file>